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70" r:id="rId4"/>
    <p:sldId id="261" r:id="rId5"/>
    <p:sldId id="262" r:id="rId6"/>
    <p:sldId id="263" r:id="rId7"/>
    <p:sldId id="264" r:id="rId8"/>
    <p:sldId id="265" r:id="rId9"/>
    <p:sldId id="266" r:id="rId10"/>
    <p:sldId id="271" r:id="rId11"/>
    <p:sldId id="267" r:id="rId12"/>
    <p:sldId id="268" r:id="rId13"/>
    <p:sldId id="275" r:id="rId14"/>
    <p:sldId id="269" r:id="rId15"/>
    <p:sldId id="272" r:id="rId16"/>
    <p:sldId id="273" r:id="rId17"/>
    <p:sldId id="274" r:id="rId18"/>
    <p:sldId id="276" r:id="rId19"/>
    <p:sldId id="279" r:id="rId20"/>
    <p:sldId id="280" r:id="rId21"/>
    <p:sldId id="293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</p:sldIdLst>
  <p:sldSz cx="9144000" cy="6858000" type="screen4x3"/>
  <p:notesSz cx="6858000" cy="9144000"/>
  <p:embeddedFontLst>
    <p:embeddedFont>
      <p:font typeface="Gill Sans MT" panose="020B0502020104020203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37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0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51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528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590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718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251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898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91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461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866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5334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9445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0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887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488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476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776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111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212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50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apuga.shinyapps.io/dicesurvey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247162"/>
            <a:ext cx="6324600" cy="1904999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124200" y="5657741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C:\Courses\495_Spring2002\0010\samplemean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271" y="1716225"/>
            <a:ext cx="6161099" cy="35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latin typeface="Gill Sans MT"/>
                <a:ea typeface="Gill Sans MT"/>
                <a:cs typeface="Gill Sans MT"/>
                <a:sym typeface="Gill Sans MT"/>
              </a:rPr>
              <a:t>What were these three distributions for our dice rolls?</a:t>
            </a:r>
            <a:endParaRPr lang="en-US" sz="32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73" name="Shape 173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2819400"/>
            <a:ext cx="4574100" cy="2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C:\Courses\495_Spring2002\0010\samplemea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76" y="4374826"/>
            <a:ext cx="4124100" cy="23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77" name="Shape 177" descr="C:\Courses\495_Spring2002\0010\populati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75" y="1036100"/>
            <a:ext cx="4683900" cy="265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95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726" y="3932809"/>
            <a:ext cx="2684650" cy="141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00325" y="768825"/>
            <a:ext cx="86163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sampling distribution, comprised of the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means of all possible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samples,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will: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have a mean that is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same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 as the population mean </a:t>
            </a:r>
            <a:endParaRPr lang="en-US" sz="2800" dirty="0" smtClean="0"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pproximate a</a:t>
            </a:r>
            <a:r>
              <a:rPr lang="en-US" sz="2800" i="1" dirty="0" smtClean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normal</a:t>
            </a:r>
            <a:r>
              <a:rPr lang="en-US" sz="2800" i="1" dirty="0" smtClean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distribution, even if the sample distribution is not normal</a:t>
            </a:r>
            <a:endParaRPr lang="en-US" sz="2800" dirty="0"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ave a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equal to the following formula: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endParaRPr lang="en-US" sz="28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85" name="Shape 185" descr="C:\Courses\495_Spring2002\0010\samplemeans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5725" y="3887224"/>
            <a:ext cx="4800900" cy="27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52" y="1792200"/>
            <a:ext cx="3573124" cy="19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Standard Error of the Mean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1647652" y="3003124"/>
            <a:ext cx="8153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94" name="Shape 194" descr="C:\Courses\495_Spring2002\0010\samplemeans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074" y="3683974"/>
            <a:ext cx="5338500" cy="30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609600" y="838200"/>
            <a:ext cx="83820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Used to estimate variability of sampling distributions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It’s the standard deviation of </a:t>
            </a:r>
            <a:r>
              <a:rPr lang="en-US" sz="2800" b="1" i="1">
                <a:latin typeface="Gill Sans MT"/>
                <a:ea typeface="Gill Sans MT"/>
                <a:cs typeface="Gill Sans MT"/>
                <a:sym typeface="Gill Sans MT"/>
              </a:rPr>
              <a:t>the sampling mean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latin typeface="Gill Sans MT"/>
                <a:ea typeface="Gill Sans MT"/>
                <a:cs typeface="Gill Sans MT"/>
                <a:sym typeface="Gill Sans MT"/>
              </a:rPr>
              <a:t>Check out our dice survey data</a:t>
            </a:r>
            <a:endParaRPr lang="en-US" sz="32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5610" y="813374"/>
            <a:ext cx="5012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https://comapuga.shinyapps.io/dicesurvey/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2" y="1455575"/>
            <a:ext cx="7373257" cy="47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out!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mean and standard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deviation for all dice rolls is 7 and 2.45.</a:t>
            </a: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standard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error of the mean for 10 dice rolls? </a:t>
            </a: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How many of us had means within this standard error?</a:t>
            </a: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7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454" y="4597551"/>
            <a:ext cx="3573124" cy="19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Why it matters:</a:t>
            </a:r>
            <a:endParaRPr lang="en-US" sz="32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allows us to say something about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large populations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using only relatively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small samples.</a:t>
            </a: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3074" name="Picture 2" descr="Image result for population s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60" y="2259366"/>
            <a:ext cx="3185172" cy="428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77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04799" y="217661"/>
            <a:ext cx="8134881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What percentage of values fall within one </a:t>
            </a:r>
            <a:r>
              <a:rPr lang="en-US" sz="2800" dirty="0" err="1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 of the mean? Two </a:t>
            </a:r>
            <a:r>
              <a:rPr lang="en-US" sz="2800" dirty="0" err="1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 of the mean?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If we take a random sample, where will it likely fall in the distribution of sampling means?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6" name="Shape 348" descr="http://tabmathletics.com/wp-content/uploads/2012/04/Normal-distribu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3673" y="3215951"/>
            <a:ext cx="6315145" cy="34420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2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04799" y="217661"/>
            <a:ext cx="8134881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is a foundational concept for statistical probability. </a:t>
            </a:r>
            <a:endParaRPr lang="en-US" sz="3600" b="1" i="1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6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026" name="Picture 2" descr="Image result for red pill blue pi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2" y="2013967"/>
            <a:ext cx="7127502" cy="40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3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61080" y="228600"/>
            <a:ext cx="67731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question…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838200" y="1600200"/>
            <a:ext cx="7904148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we got property tax rates for 20 random counties in Georgia (out of 159).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average was 8.085% (with a </a:t>
            </a:r>
            <a:r>
              <a:rPr lang="en-US" sz="2800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s.d.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of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0.88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close is this to the actual mean?</a:t>
            </a:r>
          </a:p>
        </p:txBody>
      </p:sp>
    </p:spTree>
    <p:extLst>
      <p:ext uri="{BB962C8B-B14F-4D97-AF65-F5344CB8AC3E}">
        <p14:creationId xmlns:p14="http://schemas.microsoft.com/office/powerpoint/2010/main" val="1424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460375" y="832425"/>
            <a:ext cx="7563952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Goal: be 95% confident that we know what the true mean </a:t>
            </a:r>
            <a:r>
              <a:rPr lang="en-US" sz="2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might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be.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1" name="Shape 13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32" name="Shape 132" descr="http://www.monstertruckninja.com/wp-content/uploads/2012/04/Mission-Impossible-3-Po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064" y="2873875"/>
            <a:ext cx="2375446" cy="3517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60374" y="2602955"/>
            <a:ext cx="545523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will create a </a:t>
            </a:r>
          </a:p>
          <a:p>
            <a:pPr lvl="0">
              <a:buSzPct val="25000"/>
            </a:pPr>
            <a:r>
              <a:rPr lang="en-US" sz="44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confidence interval </a:t>
            </a:r>
          </a:p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from these values that will probably include the mean.</a:t>
            </a: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477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2047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distribution of probability for rolling two dice?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59" y="3344239"/>
            <a:ext cx="5037171" cy="2968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42" y="1150398"/>
            <a:ext cx="2886075" cy="3048000"/>
          </a:xfrm>
          <a:prstGeom prst="rect">
            <a:avLst/>
          </a:prstGeom>
        </p:spPr>
      </p:pic>
      <p:sp>
        <p:nvSpPr>
          <p:cNvPr id="5" name="Shape 100"/>
          <p:cNvSpPr txBox="1"/>
          <p:nvPr/>
        </p:nvSpPr>
        <p:spPr>
          <a:xfrm>
            <a:off x="4057094" y="1150398"/>
            <a:ext cx="5010705" cy="36263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 of 7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of 2.45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404327" y="69730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we know:</a:t>
            </a:r>
          </a:p>
          <a:p>
            <a:pPr lvl="0" algn="ctr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95% of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means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within 1.96 times the standard error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of the </a:t>
            </a:r>
            <a:r>
              <a:rPr lang="en-US" sz="3200" b="1" i="1" dirty="0" smtClean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actual mean</a:t>
            </a:r>
            <a:endParaRPr lang="en-US" sz="3200" dirty="0">
              <a:solidFill>
                <a:srgbClr val="0070C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9" name="Group 8"/>
          <p:cNvGrpSpPr/>
          <p:nvPr/>
        </p:nvGrpSpPr>
        <p:grpSpPr>
          <a:xfrm>
            <a:off x="4347602" y="2381848"/>
            <a:ext cx="1640264" cy="194608"/>
            <a:chOff x="2450969" y="3690047"/>
            <a:chExt cx="1640264" cy="194608"/>
          </a:xfrm>
        </p:grpSpPr>
        <p:cxnSp>
          <p:nvCxnSpPr>
            <p:cNvPr id="10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Shape 348" descr="http://tabmathletics.com/wp-content/uploads/2012/04/Normal-distribu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312" y="2842727"/>
            <a:ext cx="2850377" cy="15447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96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404327" y="69730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b="1" i="1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Confidence intervals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are based on this range. For 95% of samples, the </a:t>
            </a:r>
            <a:r>
              <a:rPr lang="en-US" sz="32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true mean</a:t>
            </a:r>
            <a:r>
              <a:rPr lang="en-US" sz="3200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is </a:t>
            </a:r>
            <a:b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within 1.96 * SE of the </a:t>
            </a:r>
            <a:r>
              <a:rPr lang="en-US" sz="3200" b="1" i="1" dirty="0" smtClean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  <a:r>
              <a:rPr lang="en-US" sz="3200" b="1" dirty="0" smtClean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b="1" i="1" dirty="0" smtClean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mean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2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15" name="Group 14"/>
          <p:cNvGrpSpPr/>
          <p:nvPr/>
        </p:nvGrpSpPr>
        <p:grpSpPr>
          <a:xfrm>
            <a:off x="3828871" y="5330311"/>
            <a:ext cx="1640264" cy="194608"/>
            <a:chOff x="2450969" y="3690047"/>
            <a:chExt cx="1640264" cy="194608"/>
          </a:xfrm>
        </p:grpSpPr>
        <p:cxnSp>
          <p:nvCxnSpPr>
            <p:cNvPr id="16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857964" y="5083450"/>
            <a:ext cx="1640264" cy="194608"/>
            <a:chOff x="2450969" y="3690047"/>
            <a:chExt cx="1640264" cy="194608"/>
          </a:xfrm>
        </p:grpSpPr>
        <p:cxnSp>
          <p:nvCxnSpPr>
            <p:cNvPr id="19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736174" y="4728586"/>
            <a:ext cx="1640264" cy="194608"/>
            <a:chOff x="2450969" y="3690047"/>
            <a:chExt cx="1640264" cy="194608"/>
          </a:xfrm>
        </p:grpSpPr>
        <p:cxnSp>
          <p:nvCxnSpPr>
            <p:cNvPr id="22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65354" y="4483949"/>
            <a:ext cx="1640264" cy="194608"/>
            <a:chOff x="2450969" y="3690047"/>
            <a:chExt cx="1640264" cy="194608"/>
          </a:xfrm>
        </p:grpSpPr>
        <p:cxnSp>
          <p:nvCxnSpPr>
            <p:cNvPr id="25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074990" y="5588524"/>
            <a:ext cx="1640264" cy="194608"/>
            <a:chOff x="2450969" y="3690047"/>
            <a:chExt cx="1640264" cy="194608"/>
          </a:xfrm>
        </p:grpSpPr>
        <p:cxnSp>
          <p:nvCxnSpPr>
            <p:cNvPr id="28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67734" y="5521564"/>
            <a:ext cx="1640264" cy="194608"/>
            <a:chOff x="2450969" y="3690047"/>
            <a:chExt cx="1640264" cy="194608"/>
          </a:xfrm>
        </p:grpSpPr>
        <p:cxnSp>
          <p:nvCxnSpPr>
            <p:cNvPr id="31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60382" y="3729326"/>
            <a:ext cx="1640264" cy="194608"/>
            <a:chOff x="2450969" y="3690047"/>
            <a:chExt cx="1640264" cy="194608"/>
          </a:xfrm>
        </p:grpSpPr>
        <p:cxnSp>
          <p:nvCxnSpPr>
            <p:cNvPr id="34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773125" y="4012130"/>
            <a:ext cx="1640264" cy="194608"/>
            <a:chOff x="2450969" y="3690047"/>
            <a:chExt cx="1640264" cy="194608"/>
          </a:xfrm>
        </p:grpSpPr>
        <p:cxnSp>
          <p:nvCxnSpPr>
            <p:cNvPr id="37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07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61080" y="228600"/>
            <a:ext cx="67731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</a:t>
            </a:r>
            <a:r>
              <a:rPr lang="en-US" sz="4800" b="1" i="1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question (again)…</a:t>
            </a:r>
            <a:endParaRPr lang="en-US" sz="4800" b="1" i="1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838200" y="1600200"/>
            <a:ext cx="7904148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we got property tax rates for 20 random counties in Georgia (out of 159).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average was 8.085% (with a s.d. of .88)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close is this to the actual mean?</a:t>
            </a:r>
          </a:p>
        </p:txBody>
      </p:sp>
    </p:spTree>
    <p:extLst>
      <p:ext uri="{BB962C8B-B14F-4D97-AF65-F5344CB8AC3E}">
        <p14:creationId xmlns:p14="http://schemas.microsoft.com/office/powerpoint/2010/main" val="13539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161080" y="228600"/>
            <a:ext cx="6773119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mission: Confidence intervals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60374" y="832425"/>
            <a:ext cx="7540625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ingredients for a confidence interval: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Z-score for the confidence interval</a:t>
            </a:r>
          </a:p>
        </p:txBody>
      </p:sp>
      <p:sp>
        <p:nvSpPr>
          <p:cNvPr id="173" name="Shape 173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422275" y="3004778"/>
            <a:ext cx="8159141" cy="23431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081" r="-2166" b="-5207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22275" y="3004778"/>
            <a:ext cx="1835309" cy="10277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6093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307975" y="1295400"/>
            <a:ext cx="6016624" cy="100655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To make a confidence interval</a:t>
            </a:r>
          </a:p>
        </p:txBody>
      </p:sp>
      <p:sp>
        <p:nvSpPr>
          <p:cNvPr id="183" name="Shape 183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60374" y="1463754"/>
            <a:ext cx="8181974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 (z * SE) &lt;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&lt;  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+ (z * SE)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075" y="1509833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1524000"/>
            <a:ext cx="339724" cy="4731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1665766" y="4981575"/>
            <a:ext cx="6845335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We are </a:t>
            </a:r>
            <a:r>
              <a:rPr lang="en-US" sz="32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95% certain 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that the </a:t>
            </a:r>
            <a:r>
              <a:rPr lang="en-US" sz="32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true mean 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lies somewhere in this range</a:t>
            </a:r>
          </a:p>
        </p:txBody>
      </p:sp>
      <p:cxnSp>
        <p:nvCxnSpPr>
          <p:cNvPr id="188" name="Shape 188"/>
          <p:cNvCxnSpPr/>
          <p:nvPr/>
        </p:nvCxnSpPr>
        <p:spPr>
          <a:xfrm rot="10800000">
            <a:off x="4459285" y="4553278"/>
            <a:ext cx="75406" cy="552121"/>
          </a:xfrm>
          <a:prstGeom prst="straightConnector1">
            <a:avLst/>
          </a:prstGeom>
          <a:noFill/>
          <a:ln w="28575" cap="flat" cmpd="sng">
            <a:solidFill>
              <a:srgbClr val="FFFF66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89" name="Shape 189"/>
          <p:cNvSpPr/>
          <p:nvPr/>
        </p:nvSpPr>
        <p:spPr>
          <a:xfrm>
            <a:off x="914400" y="2743200"/>
            <a:ext cx="8077199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our case, 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/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8.08 – (1.96 * 0.197) &lt; </a:t>
            </a:r>
            <a:r>
              <a:rPr lang="en-US" sz="2800" b="1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&lt; 8.08 + (1.96 * 0.197)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                </a:t>
            </a:r>
            <a:r>
              <a:rPr lang="en-US" sz="2800" b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7.69  &lt;  </a:t>
            </a:r>
            <a:r>
              <a:rPr lang="en-US" sz="2800" b="1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800" b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&lt;  8.47</a:t>
            </a:r>
          </a:p>
        </p:txBody>
      </p:sp>
    </p:spTree>
    <p:extLst>
      <p:ext uri="{BB962C8B-B14F-4D97-AF65-F5344CB8AC3E}">
        <p14:creationId xmlns:p14="http://schemas.microsoft.com/office/powerpoint/2010/main" val="111638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533400" y="1219200"/>
            <a:ext cx="5254624" cy="100655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out</a:t>
            </a:r>
          </a:p>
        </p:txBody>
      </p:sp>
      <p:sp>
        <p:nvSpPr>
          <p:cNvPr id="197" name="Shape 197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60374" y="1463754"/>
            <a:ext cx="8181974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 z * SE &lt;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&lt; </a:t>
            </a:r>
            <a:r>
              <a:rPr lang="en-US" dirty="0"/>
              <a:t>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+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z * SE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075" y="1509833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1539954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1066800" y="3200400"/>
            <a:ext cx="7162799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the mean and </a:t>
            </a:r>
            <a:r>
              <a:rPr lang="en-US" sz="2800" dirty="0" err="1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for your 10 dice rolls.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confidence interval for this result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 Does it include the </a:t>
            </a:r>
            <a:r>
              <a:rPr lang="en-US" sz="2800" i="1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actual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mean (7)?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135330" y="1913706"/>
            <a:ext cx="1835309" cy="10277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5886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you have a proportion?</a:t>
            </a:r>
          </a:p>
        </p:txBody>
      </p:sp>
      <p:sp>
        <p:nvSpPr>
          <p:cNvPr id="209" name="Shape 209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1143000" y="10668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2593592" y="3276600"/>
            <a:ext cx="6093205" cy="1384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999" t="-4404" r="-998" b="-11010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219200" y="5105400"/>
            <a:ext cx="4386137" cy="8871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549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1143000" y="10668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389375" y="5105400"/>
            <a:ext cx="7466700" cy="12003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!Alert!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Data doesn’t have a standard deviation!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will not compute!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791200" y="3429000"/>
            <a:ext cx="2551467" cy="10277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grpSp>
        <p:nvGrpSpPr>
          <p:cNvPr id="222" name="Shape 222"/>
          <p:cNvGrpSpPr/>
          <p:nvPr/>
        </p:nvGrpSpPr>
        <p:grpSpPr>
          <a:xfrm>
            <a:off x="478095" y="3133005"/>
            <a:ext cx="4419599" cy="1006554"/>
            <a:chOff x="2286000" y="2925722"/>
            <a:chExt cx="4419599" cy="1006554"/>
          </a:xfrm>
        </p:grpSpPr>
        <p:sp>
          <p:nvSpPr>
            <p:cNvPr id="223" name="Shape 223"/>
            <p:cNvSpPr/>
            <p:nvPr/>
          </p:nvSpPr>
          <p:spPr>
            <a:xfrm>
              <a:off x="2286000" y="2925722"/>
              <a:ext cx="4419599" cy="100655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2326200" y="3134380"/>
              <a:ext cx="4339200" cy="52321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806" t="-11627" r="-1965" b="-31393"/>
              </a:stretch>
            </a:blip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latin typeface="Gill Sans MT"/>
                  <a:ea typeface="Gill Sans MT"/>
                  <a:cs typeface="Gill Sans MT"/>
                  <a:sym typeface="Gill Sans MT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1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for proportions</a:t>
            </a:r>
          </a:p>
        </p:txBody>
      </p:sp>
      <p:sp>
        <p:nvSpPr>
          <p:cNvPr id="231" name="Shape 23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pSp>
        <p:nvGrpSpPr>
          <p:cNvPr id="232" name="Shape 232"/>
          <p:cNvGrpSpPr/>
          <p:nvPr/>
        </p:nvGrpSpPr>
        <p:grpSpPr>
          <a:xfrm>
            <a:off x="842959" y="1066799"/>
            <a:ext cx="3578225" cy="1506278"/>
            <a:chOff x="1245591" y="2667000"/>
            <a:chExt cx="2907308" cy="1371599"/>
          </a:xfrm>
        </p:grpSpPr>
        <p:sp>
          <p:nvSpPr>
            <p:cNvPr id="233" name="Shape 233"/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234" name="Shape 2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 txBox="1"/>
          <p:nvPr/>
        </p:nvSpPr>
        <p:spPr>
          <a:xfrm>
            <a:off x="2373159" y="3048000"/>
            <a:ext cx="6297690" cy="18023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935" b="-8445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9593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157178" y="4572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grpSp>
        <p:nvGrpSpPr>
          <p:cNvPr id="243" name="Shape 243"/>
          <p:cNvGrpSpPr/>
          <p:nvPr/>
        </p:nvGrpSpPr>
        <p:grpSpPr>
          <a:xfrm>
            <a:off x="455058" y="2798965"/>
            <a:ext cx="4419599" cy="1006554"/>
            <a:chOff x="2286000" y="2925722"/>
            <a:chExt cx="4419599" cy="1006554"/>
          </a:xfrm>
        </p:grpSpPr>
        <p:sp>
          <p:nvSpPr>
            <p:cNvPr id="244" name="Shape 244"/>
            <p:cNvSpPr/>
            <p:nvPr/>
          </p:nvSpPr>
          <p:spPr>
            <a:xfrm>
              <a:off x="2286000" y="2925722"/>
              <a:ext cx="4419599" cy="100655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326200" y="3134380"/>
              <a:ext cx="4339200" cy="52321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806" t="-11627" r="-1965" b="-31393"/>
              </a:stretch>
            </a:blip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latin typeface="Gill Sans MT"/>
                  <a:ea typeface="Gill Sans MT"/>
                  <a:cs typeface="Gill Sans MT"/>
                  <a:sym typeface="Gill Sans MT"/>
                </a:rPr>
                <a:t> </a:t>
              </a:r>
            </a:p>
          </p:txBody>
        </p:sp>
      </p:grpSp>
      <p:grpSp>
        <p:nvGrpSpPr>
          <p:cNvPr id="246" name="Shape 246"/>
          <p:cNvGrpSpPr/>
          <p:nvPr/>
        </p:nvGrpSpPr>
        <p:grpSpPr>
          <a:xfrm>
            <a:off x="5851636" y="3124200"/>
            <a:ext cx="2820986" cy="1125279"/>
            <a:chOff x="1245591" y="2667000"/>
            <a:chExt cx="2907308" cy="1371599"/>
          </a:xfrm>
        </p:grpSpPr>
        <p:sp>
          <p:nvSpPr>
            <p:cNvPr id="247" name="Shape 247"/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248" name="Shape 2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/>
          <p:nvPr/>
        </p:nvSpPr>
        <p:spPr>
          <a:xfrm>
            <a:off x="609600" y="4495800"/>
            <a:ext cx="7772832" cy="13849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68" t="-4404" r="-625" b="-11010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397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568170"/>
            <a:ext cx="8686800" cy="40561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Roll the dice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10 times and record your totals</a:t>
            </a:r>
          </a:p>
          <a:p>
            <a:pPr lvl="0"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2800" dirty="0" smtClean="0">
                <a:solidFill>
                  <a:srgbClr val="FFFF00"/>
                </a:solidFill>
                <a:latin typeface="Gill Sans MT" panose="020B0502020104020203" pitchFamily="34" charset="0"/>
              </a:rPr>
              <a:t>Also enter them here: https</a:t>
            </a:r>
            <a:r>
              <a:rPr lang="en-US" sz="2800" dirty="0">
                <a:solidFill>
                  <a:srgbClr val="FFFF00"/>
                </a:solidFill>
                <a:latin typeface="Gill Sans MT" panose="020B0502020104020203" pitchFamily="34" charset="0"/>
              </a:rPr>
              <a:t>://</a:t>
            </a:r>
            <a:r>
              <a:rPr lang="en-US" sz="2800" dirty="0" smtClean="0">
                <a:solidFill>
                  <a:srgbClr val="FFFF00"/>
                </a:solidFill>
                <a:latin typeface="Gill Sans MT" panose="020B0502020104020203" pitchFamily="34" charset="0"/>
              </a:rPr>
              <a:t>goo.gl/yDtsEq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mean?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standard deviation?</a:t>
            </a:r>
            <a:endParaRPr lang="en-US" sz="32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AutoShape 2" descr="Image result for two d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57" y="3032631"/>
            <a:ext cx="6287183" cy="31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157178" y="457200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asked 50 households in Athens if they keep chickens on their property. Three said they did. Create a confidence interval for the proportion of chicken owning households in the city.</a:t>
            </a:r>
          </a:p>
        </p:txBody>
      </p:sp>
      <p:pic>
        <p:nvPicPr>
          <p:cNvPr id="256" name="Shape 256" descr="http://modernsurvivalonline.com/wp-content/uploads/2014/01/Chicken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9677" y="3048000"/>
            <a:ext cx="5105399" cy="3390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85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20229" y="240383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Confidence intervals in R</a:t>
            </a:r>
            <a:endParaRPr lang="en-US" sz="40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026" name="Picture 2" descr="Image result for liam neeson meme i will find you confidence interv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9" y="1363767"/>
            <a:ext cx="3736134" cy="37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yan gosling hey girl - Hey girl Check out my confidence interv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672" y="255466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raps rol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8" y="204724"/>
            <a:ext cx="8945769" cy="65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hape 132"/>
          <p:cNvSpPr txBox="1"/>
          <p:nvPr/>
        </p:nvSpPr>
        <p:spPr>
          <a:xfrm>
            <a:off x="361765" y="471055"/>
            <a:ext cx="8853256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4800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4800" b="1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central limit </a:t>
            </a:r>
            <a:r>
              <a:rPr lang="en-US" sz="4800" b="1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theorem</a:t>
            </a:r>
            <a:r>
              <a:rPr lang="en-US" sz="4800" b="1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endParaRPr lang="en-US" sz="3600" dirty="0">
              <a:solidFill>
                <a:srgbClr val="FFFF66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What’s the relationship between </a:t>
            </a:r>
            <a:r>
              <a:rPr lang="en-US" sz="3000" b="1" i="1" dirty="0">
                <a:solidFill>
                  <a:srgbClr val="FF99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mean</a:t>
            </a:r>
            <a:r>
              <a:rPr lang="en-US" sz="3000" b="1" i="1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of</a:t>
            </a:r>
          </a:p>
          <a:p>
            <a:pPr marL="0" marR="0" lvl="0" indent="45720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sample population </a:t>
            </a:r>
            <a:r>
              <a:rPr lang="en-US" sz="3000" dirty="0" smtClean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(your dice rolls) </a:t>
            </a: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and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the actual population </a:t>
            </a:r>
            <a:r>
              <a:rPr lang="en-US" sz="3000" dirty="0" smtClean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(all possible rolls)?</a:t>
            </a:r>
            <a:endParaRPr lang="en-US" sz="3000" dirty="0">
              <a:solidFill>
                <a:schemeClr val="lt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304800" y="4299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describes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THREE distributions: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Font typeface="Arial"/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actual 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Any population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All possible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53550" y="112599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b="1" i="1">
                <a:latin typeface="Gill Sans MT"/>
                <a:ea typeface="Gill Sans MT"/>
                <a:cs typeface="Gill Sans MT"/>
                <a:sym typeface="Gill Sans MT"/>
              </a:rPr>
              <a:t>The ACTUAL population: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10,000 companies in Texas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Variable: number of employees</a:t>
            </a:r>
          </a:p>
        </p:txBody>
      </p:sp>
      <p:pic>
        <p:nvPicPr>
          <p:cNvPr id="147" name="Shape 147" descr="C:\Courses\495_Spring2002\0010\population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775" y="1918650"/>
            <a:ext cx="8403600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The SAMPLE population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85800" y="818874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Let’s take a sample of 400 companies.</a:t>
            </a:r>
          </a:p>
        </p:txBody>
      </p:sp>
      <p:pic>
        <p:nvPicPr>
          <p:cNvPr id="155" name="Shape 155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226397"/>
            <a:ext cx="8040600" cy="4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775249" y="1295400"/>
            <a:ext cx="74532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How does this mean ( x ) compare to the actual population mean (</a:t>
            </a: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)?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157" name="Shape 157"/>
          <p:cNvCxnSpPr/>
          <p:nvPr/>
        </p:nvCxnSpPr>
        <p:spPr>
          <a:xfrm>
            <a:off x="3124200" y="5562600"/>
            <a:ext cx="146453" cy="0"/>
          </a:xfrm>
          <a:prstGeom prst="straightConnector1">
            <a:avLst/>
          </a:prstGeom>
          <a:noFill/>
          <a:ln w="9525" cap="flat" cmpd="sng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All possible SAMPLE MEANS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325800" y="813375"/>
            <a:ext cx="8492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Now let’s take 1,000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more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samples of 400 companies.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What would the distribution of their means look like? How would they compare to the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actual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mean?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65" name="Shape 165" descr="C:\Courses\495_Spring2002\0010\samplemeans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400" y="2296550"/>
            <a:ext cx="7838400" cy="44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Three types of distributions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73" name="Shape 173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2819400"/>
            <a:ext cx="4574100" cy="2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C:\Courses\495_Spring2002\0010\samplemea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76" y="4374826"/>
            <a:ext cx="4124100" cy="23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77" name="Shape 177" descr="C:\Courses\495_Spring2002\0010\populati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75" y="1036100"/>
            <a:ext cx="4683900" cy="2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1807</Words>
  <Application>Microsoft Office PowerPoint</Application>
  <PresentationFormat>On-screen Show (4:3)</PresentationFormat>
  <Paragraphs>228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Gill Sans MT</vt:lpstr>
      <vt:lpstr>Calibri</vt:lpstr>
      <vt:lpstr>Arial</vt:lpstr>
      <vt:lpstr>Noto Sans Symbols</vt:lpstr>
      <vt:lpstr>1_Office Theme</vt:lpstr>
      <vt:lpstr>Central limit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limit theorem</dc:title>
  <dc:creator>Gerald Shannon</dc:creator>
  <cp:lastModifiedBy>Jerry Shannon</cp:lastModifiedBy>
  <cp:revision>15</cp:revision>
  <dcterms:modified xsi:type="dcterms:W3CDTF">2018-10-05T16:17:36Z</dcterms:modified>
</cp:coreProperties>
</file>